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32"/>
  </p:notesMasterIdLst>
  <p:sldIdLst>
    <p:sldId id="256" r:id="rId2"/>
    <p:sldId id="257" r:id="rId3"/>
    <p:sldId id="259" r:id="rId4"/>
    <p:sldId id="260" r:id="rId5"/>
    <p:sldId id="258" r:id="rId6"/>
    <p:sldId id="262" r:id="rId7"/>
    <p:sldId id="263" r:id="rId8"/>
    <p:sldId id="270" r:id="rId9"/>
    <p:sldId id="264" r:id="rId10"/>
    <p:sldId id="265" r:id="rId11"/>
    <p:sldId id="266" r:id="rId12"/>
    <p:sldId id="261" r:id="rId13"/>
    <p:sldId id="267" r:id="rId14"/>
    <p:sldId id="269" r:id="rId15"/>
    <p:sldId id="271" r:id="rId16"/>
    <p:sldId id="286" r:id="rId17"/>
    <p:sldId id="287" r:id="rId18"/>
    <p:sldId id="272" r:id="rId19"/>
    <p:sldId id="280" r:id="rId20"/>
    <p:sldId id="281" r:id="rId21"/>
    <p:sldId id="282" r:id="rId22"/>
    <p:sldId id="283" r:id="rId23"/>
    <p:sldId id="285" r:id="rId24"/>
    <p:sldId id="284" r:id="rId25"/>
    <p:sldId id="273" r:id="rId26"/>
    <p:sldId id="274" r:id="rId27"/>
    <p:sldId id="279" r:id="rId28"/>
    <p:sldId id="277" r:id="rId29"/>
    <p:sldId id="268" r:id="rId30"/>
    <p:sldId id="28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7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36F10-188F-3C49-90EE-8D07D72A57E2}" type="datetimeFigureOut">
              <a:rPr lang="en-US" smtClean="0"/>
              <a:t>2/2/15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7202B-1C4A-1340-9DA0-48C088018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3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C7202B-1C4A-1340-9DA0-48C0880185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85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Farm Logs</a:t>
            </a:r>
            <a:br>
              <a:rPr lang="en-US" dirty="0" smtClean="0"/>
            </a:br>
            <a:r>
              <a:rPr lang="en-US" dirty="0" smtClean="0"/>
              <a:t>Hack-day project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Bryan Johnson</a:t>
            </a:r>
          </a:p>
          <a:p>
            <a:r>
              <a:rPr lang="en-US" dirty="0" smtClean="0"/>
              <a:t>2015.02.03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86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categorical and scalar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choices for handling categorical inputs (soil type, crop type)</a:t>
            </a:r>
          </a:p>
          <a:p>
            <a:pPr marL="274320" lvl="1" indent="0">
              <a:buNone/>
            </a:pPr>
            <a:r>
              <a:rPr lang="en-US" dirty="0" smtClean="0"/>
              <a:t>1. Train separate models for each discrete value combination</a:t>
            </a:r>
          </a:p>
          <a:p>
            <a:pPr marL="274320" lvl="1" indent="0">
              <a:buNone/>
            </a:pPr>
            <a:r>
              <a:rPr lang="en-US" dirty="0" smtClean="0"/>
              <a:t>2. Replace </a:t>
            </a:r>
            <a:r>
              <a:rPr lang="en-US" dirty="0"/>
              <a:t>with m – 1 </a:t>
            </a:r>
            <a:r>
              <a:rPr lang="en-US" dirty="0" smtClean="0"/>
              <a:t>dichotomous variables (“dummy coding”)</a:t>
            </a:r>
          </a:p>
          <a:p>
            <a:pPr lvl="2"/>
            <a:r>
              <a:rPr lang="en-US" dirty="0" smtClean="0"/>
              <a:t>For example, if we had three soil types: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255915"/>
              </p:ext>
            </p:extLst>
          </p:nvPr>
        </p:nvGraphicFramePr>
        <p:xfrm>
          <a:off x="1688627" y="3713384"/>
          <a:ext cx="4637651" cy="196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262"/>
                <a:gridCol w="547377"/>
                <a:gridCol w="1404662"/>
                <a:gridCol w="1254881"/>
                <a:gridCol w="997469"/>
              </a:tblGrid>
              <a:tr h="3902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Soil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81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Clay</a:t>
                      </a:r>
                      <a:endParaRPr lang="en-US" dirty="0"/>
                    </a:p>
                  </a:txBody>
                  <a:tcPr/>
                </a:tc>
              </a:tr>
              <a:tr h="565243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DV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DV1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565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DV2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81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categorical and scalar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dirty="0" smtClean="0"/>
              <a:t>3.  Replace with scalar variables</a:t>
            </a:r>
          </a:p>
          <a:p>
            <a:pPr lvl="2"/>
            <a:r>
              <a:rPr lang="en-US" dirty="0" smtClean="0"/>
              <a:t>Soil composition via soil texture triangle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5" name="Picture 4" descr="1067px-SoilTexture_USD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234" y="2742947"/>
            <a:ext cx="3904981" cy="37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8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Matrix (Pearson’s r)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" y="1646268"/>
            <a:ext cx="9092844" cy="5114725"/>
          </a:xfrm>
        </p:spPr>
      </p:pic>
    </p:spTree>
    <p:extLst>
      <p:ext uri="{BB962C8B-B14F-4D97-AF65-F5344CB8AC3E}">
        <p14:creationId xmlns:p14="http://schemas.microsoft.com/office/powerpoint/2010/main" val="195031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 model to predict LAI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Lots of choices</a:t>
            </a:r>
          </a:p>
          <a:p>
            <a:pPr lvl="1"/>
            <a:r>
              <a:rPr lang="en-US" dirty="0" smtClean="0"/>
              <a:t>Linear vs. non-linear, parametric vs. non-parametric</a:t>
            </a:r>
          </a:p>
          <a:p>
            <a:pPr lvl="1"/>
            <a:endParaRPr lang="en-US" dirty="0"/>
          </a:p>
          <a:p>
            <a:r>
              <a:rPr lang="en-US" dirty="0" smtClean="0"/>
              <a:t>Opted for simplicity</a:t>
            </a:r>
          </a:p>
          <a:p>
            <a:pPr lvl="1"/>
            <a:r>
              <a:rPr lang="en-US" dirty="0" smtClean="0"/>
              <a:t>Linear regression with RANSAC</a:t>
            </a:r>
          </a:p>
          <a:p>
            <a:pPr lvl="2"/>
            <a:r>
              <a:rPr lang="en-US" dirty="0" smtClean="0"/>
              <a:t>Robust to outliers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Model inputs</a:t>
            </a:r>
          </a:p>
          <a:p>
            <a:pPr lvl="1"/>
            <a:r>
              <a:rPr lang="en-US" dirty="0"/>
              <a:t>Scalar: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/>
              <a:t>Slope 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/>
              <a:t>Slope times aspect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/>
              <a:t>Curvature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/>
              <a:t>Growing degree </a:t>
            </a:r>
            <a:r>
              <a:rPr lang="en-US" dirty="0" smtClean="0"/>
              <a:t>days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 smtClean="0"/>
              <a:t>Soil composition: </a:t>
            </a:r>
            <a:r>
              <a:rPr lang="en-US" dirty="0" err="1" smtClean="0"/>
              <a:t>pct</a:t>
            </a:r>
            <a:r>
              <a:rPr lang="en-US" dirty="0" smtClean="0"/>
              <a:t> sand / silt clay</a:t>
            </a:r>
            <a:endParaRPr lang="en-US" dirty="0"/>
          </a:p>
          <a:p>
            <a:pPr lvl="1"/>
            <a:r>
              <a:rPr lang="en-US" dirty="0"/>
              <a:t>Categorical: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/>
              <a:t>Crop </a:t>
            </a:r>
            <a:r>
              <a:rPr lang="en-US" dirty="0" smtClean="0"/>
              <a:t>guess  (might be cheating)</a:t>
            </a:r>
            <a:endParaRPr lang="en-US" dirty="0"/>
          </a:p>
          <a:p>
            <a:pPr marL="891540" lvl="2" indent="-342900">
              <a:buFont typeface="+mj-lt"/>
              <a:buAutoNum type="arabicPeriod"/>
            </a:pPr>
            <a:r>
              <a:rPr lang="en-US" dirty="0"/>
              <a:t>Soil </a:t>
            </a:r>
            <a:r>
              <a:rPr lang="en-US" dirty="0" smtClean="0"/>
              <a:t>type</a:t>
            </a:r>
            <a:endParaRPr lang="en-US" dirty="0"/>
          </a:p>
          <a:p>
            <a:pPr marL="891540" lvl="2" indent="-342900">
              <a:buFont typeface="+mj-lt"/>
              <a:buAutoNum type="arabicPeriod"/>
            </a:pPr>
            <a:r>
              <a:rPr lang="en-US" dirty="0" smtClean="0"/>
              <a:t>Geographic cluster ID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998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zone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model to predict LAI for each unit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Threshold units into low, medium or high productivity: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Low: below 25</a:t>
            </a:r>
            <a:r>
              <a:rPr lang="en-US" baseline="30000" dirty="0" smtClean="0"/>
              <a:t>th</a:t>
            </a:r>
            <a:r>
              <a:rPr lang="en-US" dirty="0" smtClean="0"/>
              <a:t> percentile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Med: between 25</a:t>
            </a:r>
            <a:r>
              <a:rPr lang="en-US" baseline="30000" dirty="0" smtClean="0"/>
              <a:t>th</a:t>
            </a:r>
            <a:r>
              <a:rPr lang="en-US" dirty="0" smtClean="0"/>
              <a:t> and 75</a:t>
            </a:r>
            <a:r>
              <a:rPr lang="en-US" baseline="30000" dirty="0" smtClean="0"/>
              <a:t>th</a:t>
            </a:r>
            <a:r>
              <a:rPr lang="en-US" dirty="0" smtClean="0"/>
              <a:t> percentile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High:  above 75</a:t>
            </a:r>
            <a:r>
              <a:rPr lang="en-US" baseline="30000" dirty="0" smtClean="0"/>
              <a:t>th</a:t>
            </a:r>
            <a:r>
              <a:rPr lang="en-US" dirty="0" smtClean="0"/>
              <a:t> percentile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Apply mode filter to each pixel:</a:t>
            </a:r>
          </a:p>
          <a:p>
            <a:pPr lvl="1"/>
            <a:r>
              <a:rPr lang="en-US" dirty="0" smtClean="0"/>
              <a:t>Replace each value by the most common value in a </a:t>
            </a:r>
            <a:r>
              <a:rPr lang="en-US" dirty="0" err="1" smtClean="0"/>
              <a:t>NxN</a:t>
            </a:r>
            <a:r>
              <a:rPr lang="en-US" dirty="0" smtClean="0"/>
              <a:t> neighborhood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548640" lvl="2" indent="0">
              <a:buNone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2426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125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0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138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9842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66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73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326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70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61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70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114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07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 a model to divide fields into discrete management zones</a:t>
            </a:r>
          </a:p>
          <a:p>
            <a:endParaRPr lang="en-US" dirty="0"/>
          </a:p>
          <a:p>
            <a:r>
              <a:rPr lang="en-US" dirty="0" smtClean="0"/>
              <a:t>Provided data set  (N = 197 fields)</a:t>
            </a:r>
          </a:p>
          <a:p>
            <a:pPr lvl="1"/>
            <a:r>
              <a:rPr lang="en-US" dirty="0" smtClean="0"/>
              <a:t>Soil </a:t>
            </a:r>
            <a:r>
              <a:rPr lang="en-US" dirty="0"/>
              <a:t>series type and texture (SSURGO soil type)</a:t>
            </a:r>
          </a:p>
          <a:p>
            <a:pPr lvl="1"/>
            <a:r>
              <a:rPr lang="en-US" dirty="0" smtClean="0"/>
              <a:t>Slope </a:t>
            </a:r>
            <a:r>
              <a:rPr lang="en-US" dirty="0"/>
              <a:t>(rise/run, dimensionless)</a:t>
            </a:r>
          </a:p>
          <a:p>
            <a:pPr lvl="1"/>
            <a:r>
              <a:rPr lang="en-US" dirty="0" smtClean="0"/>
              <a:t>Aspect </a:t>
            </a:r>
            <a:r>
              <a:rPr lang="en-US" dirty="0"/>
              <a:t>(direction the slope is facing, degrees)</a:t>
            </a:r>
          </a:p>
          <a:p>
            <a:pPr lvl="1"/>
            <a:r>
              <a:rPr lang="en-US" dirty="0" smtClean="0"/>
              <a:t>Curvature </a:t>
            </a:r>
            <a:r>
              <a:rPr lang="en-US" dirty="0"/>
              <a:t>(is the surface convex or concave, dimensionless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Yield proxy (Leaf area index based on WDRVI)</a:t>
            </a:r>
          </a:p>
          <a:p>
            <a:pPr lvl="1"/>
            <a:r>
              <a:rPr lang="en-US" dirty="0" smtClean="0"/>
              <a:t>Day </a:t>
            </a:r>
            <a:r>
              <a:rPr lang="en-US" dirty="0"/>
              <a:t>of Year for maximum WDRVI value</a:t>
            </a:r>
          </a:p>
          <a:p>
            <a:pPr lvl="1"/>
            <a:r>
              <a:rPr lang="en-US" dirty="0" smtClean="0"/>
              <a:t>Weather (daily min/max temp, precipitation, dew point,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67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105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38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64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06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181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9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171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58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71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management zones generated via estimated LAI to those generated using measured WDRVI/LAI</a:t>
            </a:r>
          </a:p>
          <a:p>
            <a:endParaRPr lang="en-US" dirty="0"/>
          </a:p>
          <a:p>
            <a:r>
              <a:rPr lang="en-US" dirty="0" smtClean="0"/>
              <a:t>See how often the two approaches agree</a:t>
            </a:r>
          </a:p>
          <a:p>
            <a:endParaRPr lang="en-US" dirty="0"/>
          </a:p>
          <a:p>
            <a:r>
              <a:rPr lang="en-US" dirty="0" smtClean="0"/>
              <a:t>Hope we did better than chance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42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Result - Chance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6148784"/>
              </p:ext>
            </p:extLst>
          </p:nvPr>
        </p:nvGraphicFramePr>
        <p:xfrm>
          <a:off x="987744" y="1506143"/>
          <a:ext cx="6652512" cy="5243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980"/>
                <a:gridCol w="505632"/>
                <a:gridCol w="1151387"/>
                <a:gridCol w="1306219"/>
                <a:gridCol w="1587451"/>
                <a:gridCol w="1466843"/>
              </a:tblGrid>
              <a:tr h="5045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Zones estimated</a:t>
                      </a:r>
                      <a:r>
                        <a:rPr lang="en-US" baseline="0" dirty="0" smtClean="0"/>
                        <a:t> via independent RV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89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7458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Marginal Dist.</a:t>
                      </a:r>
                      <a:endParaRPr lang="en-US" dirty="0"/>
                    </a:p>
                  </a:txBody>
                  <a:tcPr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9726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Zones estimated via LAI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 vert="vert270"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0.0625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0.125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0.0625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76972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 vert="vert270"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0.125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DBA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DBAB1"/>
                    </a:solidFill>
                  </a:tcPr>
                </a:tc>
              </a:tr>
              <a:tr h="76972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 vert="vert270"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0.0625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A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0.125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A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0.0625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769726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Pct. Agree</a:t>
                      </a:r>
                      <a:endParaRPr lang="en-US" b="1" dirty="0"/>
                    </a:p>
                  </a:txBody>
                  <a:tcPr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0.25</a:t>
                      </a:r>
                      <a:endParaRPr lang="en-US" b="1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0.5</a:t>
                      </a:r>
                      <a:endParaRPr lang="en-US" b="1" dirty="0"/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0.25</a:t>
                      </a:r>
                      <a:endParaRPr lang="en-US" b="1" dirty="0"/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436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Avg.</a:t>
                      </a:r>
                      <a:endParaRPr lang="en-US" b="1" dirty="0"/>
                    </a:p>
                  </a:txBody>
                  <a:tcPr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0.375</a:t>
                      </a:r>
                      <a:endParaRPr lang="en-US" b="1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584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Result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0731997"/>
              </p:ext>
            </p:extLst>
          </p:nvPr>
        </p:nvGraphicFramePr>
        <p:xfrm>
          <a:off x="987744" y="1506143"/>
          <a:ext cx="6652512" cy="5243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980"/>
                <a:gridCol w="505632"/>
                <a:gridCol w="1151387"/>
                <a:gridCol w="1306219"/>
                <a:gridCol w="1587451"/>
                <a:gridCol w="1466843"/>
              </a:tblGrid>
              <a:tr h="5045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Zones estimated</a:t>
                      </a:r>
                      <a:r>
                        <a:rPr lang="en-US" baseline="0" dirty="0" smtClean="0"/>
                        <a:t> via estimated LAI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89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7458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Marginal Dist.</a:t>
                      </a:r>
                      <a:endParaRPr lang="en-US" dirty="0"/>
                    </a:p>
                  </a:txBody>
                  <a:tcPr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9726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Zones estimated via LAI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 vert="vert270"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0.049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0.096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76972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 vert="vert270"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0.118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DBA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0.438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0.090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DBAB1"/>
                    </a:solidFill>
                  </a:tcPr>
                </a:tc>
              </a:tr>
              <a:tr h="76972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 vert="vert270"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0.027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A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0.122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A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769726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Pct. Agree</a:t>
                      </a:r>
                      <a:endParaRPr lang="en-US" b="1" dirty="0"/>
                    </a:p>
                  </a:txBody>
                  <a:tcPr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0.250</a:t>
                      </a:r>
                      <a:endParaRPr lang="en-US" b="1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0.668</a:t>
                      </a:r>
                      <a:endParaRPr lang="en-US" b="1" dirty="0"/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0.266</a:t>
                      </a:r>
                      <a:endParaRPr lang="en-US" b="1" dirty="0"/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436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Avg.</a:t>
                      </a:r>
                      <a:endParaRPr lang="en-US" b="1" dirty="0"/>
                    </a:p>
                  </a:txBody>
                  <a:tcPr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0.526</a:t>
                      </a:r>
                      <a:endParaRPr lang="en-US" b="1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33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Significance of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better than chance</a:t>
            </a:r>
          </a:p>
          <a:p>
            <a:pPr lvl="1"/>
            <a:r>
              <a:rPr lang="en-US" dirty="0" smtClean="0"/>
              <a:t>Statistically significant</a:t>
            </a:r>
          </a:p>
          <a:p>
            <a:pPr lvl="2"/>
            <a:r>
              <a:rPr lang="en-US" dirty="0" smtClean="0"/>
              <a:t> </a:t>
            </a:r>
            <a:r>
              <a:rPr lang="en-US" dirty="0" smtClean="0">
                <a:solidFill>
                  <a:srgbClr val="292934"/>
                </a:solidFill>
              </a:rPr>
              <a:t>p &lt;&lt; 0.001</a:t>
            </a:r>
          </a:p>
          <a:p>
            <a:pPr marL="274320" lvl="1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Comparable to results described in </a:t>
            </a:r>
            <a:r>
              <a:rPr lang="en-US" dirty="0" err="1" smtClean="0"/>
              <a:t>Kholsa</a:t>
            </a:r>
            <a:r>
              <a:rPr lang="en-US" dirty="0" smtClean="0"/>
              <a:t>, et al.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291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u="sng" dirty="0" smtClean="0"/>
              <a:t>ZERO</a:t>
            </a:r>
          </a:p>
          <a:p>
            <a:endParaRPr lang="en-US" dirty="0" smtClean="0"/>
          </a:p>
          <a:p>
            <a:r>
              <a:rPr lang="en-US" dirty="0" smtClean="0"/>
              <a:t>This is a complex problem that can’t properly addressed in the given timeframe</a:t>
            </a:r>
          </a:p>
          <a:p>
            <a:endParaRPr lang="en-US" dirty="0" smtClean="0"/>
          </a:p>
          <a:p>
            <a:r>
              <a:rPr lang="en-US" dirty="0" smtClean="0"/>
              <a:t>Parameter influence derived via snapshot yield maps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Percentiles </a:t>
            </a:r>
            <a:r>
              <a:rPr lang="en-US" dirty="0"/>
              <a:t>within a given field aren’t meaningful if the range of differences is </a:t>
            </a:r>
            <a:r>
              <a:rPr lang="en-US" dirty="0" smtClean="0"/>
              <a:t>small</a:t>
            </a:r>
          </a:p>
          <a:p>
            <a:endParaRPr lang="en-US" dirty="0" smtClean="0"/>
          </a:p>
          <a:p>
            <a:r>
              <a:rPr lang="en-US" dirty="0" smtClean="0"/>
              <a:t>Can drive performance to 100% agreement by pushing out definitions of low / high productivity</a:t>
            </a:r>
          </a:p>
          <a:p>
            <a:pPr lvl="1"/>
            <a:r>
              <a:rPr lang="en-US" dirty="0" smtClean="0"/>
              <a:t>E.g., ‘low’ &lt; 1</a:t>
            </a:r>
            <a:r>
              <a:rPr lang="en-US" baseline="30000" dirty="0" smtClean="0"/>
              <a:t>st</a:t>
            </a:r>
            <a:r>
              <a:rPr lang="en-US" dirty="0" smtClean="0"/>
              <a:t> percentile, ‘high’ &gt; 99</a:t>
            </a:r>
            <a:r>
              <a:rPr lang="en-US" baseline="30000" dirty="0" smtClean="0"/>
              <a:t>th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1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Fields are each planted with a single crop</a:t>
            </a:r>
          </a:p>
          <a:p>
            <a:endParaRPr lang="en-US" dirty="0" smtClean="0"/>
          </a:p>
          <a:p>
            <a:r>
              <a:rPr lang="en-US" dirty="0" smtClean="0"/>
              <a:t>Goal </a:t>
            </a:r>
            <a:r>
              <a:rPr lang="en-US" dirty="0"/>
              <a:t>is not to estimate </a:t>
            </a:r>
            <a:r>
              <a:rPr lang="en-US" dirty="0" smtClean="0"/>
              <a:t>yield itself</a:t>
            </a:r>
            <a:r>
              <a:rPr lang="en-US" dirty="0"/>
              <a:t>, </a:t>
            </a:r>
            <a:r>
              <a:rPr lang="en-US" dirty="0" smtClean="0"/>
              <a:t>only management zones</a:t>
            </a:r>
          </a:p>
          <a:p>
            <a:endParaRPr lang="en-US" dirty="0" smtClean="0"/>
          </a:p>
          <a:p>
            <a:r>
              <a:rPr lang="en-US" dirty="0" smtClean="0"/>
              <a:t>WDRVI / LAI is not </a:t>
            </a:r>
            <a:r>
              <a:rPr lang="en-US" dirty="0"/>
              <a:t>appropriate model </a:t>
            </a:r>
            <a:r>
              <a:rPr lang="en-US" dirty="0" smtClean="0"/>
              <a:t>input</a:t>
            </a:r>
          </a:p>
          <a:p>
            <a:pPr lvl="1"/>
            <a:r>
              <a:rPr lang="en-US" dirty="0"/>
              <a:t>measurements for current </a:t>
            </a:r>
            <a:r>
              <a:rPr lang="en-US" dirty="0" smtClean="0"/>
              <a:t>crop year </a:t>
            </a:r>
            <a:r>
              <a:rPr lang="en-US" dirty="0"/>
              <a:t>will lag nutrient </a:t>
            </a:r>
            <a:r>
              <a:rPr lang="en-US" dirty="0" smtClean="0"/>
              <a:t>application</a:t>
            </a:r>
          </a:p>
          <a:p>
            <a:pPr lvl="1"/>
            <a:r>
              <a:rPr lang="en-US" dirty="0"/>
              <a:t>historical data a) </a:t>
            </a:r>
            <a:r>
              <a:rPr lang="en-US" dirty="0" smtClean="0"/>
              <a:t>not readily </a:t>
            </a:r>
            <a:r>
              <a:rPr lang="en-US" dirty="0"/>
              <a:t>available or b) not useful predictor because of crop rotation, etc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Productivity </a:t>
            </a:r>
            <a:r>
              <a:rPr lang="en-US" dirty="0"/>
              <a:t>zones = low, med, </a:t>
            </a:r>
            <a:r>
              <a:rPr lang="en-US" dirty="0" smtClean="0"/>
              <a:t>high</a:t>
            </a:r>
          </a:p>
          <a:p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/>
              <a:t>penalty for switching </a:t>
            </a:r>
            <a:r>
              <a:rPr lang="en-US" dirty="0" smtClean="0"/>
              <a:t>zones frequently</a:t>
            </a:r>
          </a:p>
          <a:p>
            <a:pPr lvl="1"/>
            <a:r>
              <a:rPr lang="en-US" dirty="0" smtClean="0"/>
              <a:t>Limited at 30m x 30m scale</a:t>
            </a:r>
          </a:p>
          <a:p>
            <a:endParaRPr lang="en-US" dirty="0" smtClean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548640" lvl="2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69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Discuss with domain experts</a:t>
            </a:r>
          </a:p>
          <a:p>
            <a:endParaRPr lang="en-US" dirty="0"/>
          </a:p>
          <a:p>
            <a:r>
              <a:rPr lang="en-US" dirty="0" smtClean="0"/>
              <a:t>Get better understanding of available data sources</a:t>
            </a:r>
          </a:p>
          <a:p>
            <a:endParaRPr lang="en-US" dirty="0"/>
          </a:p>
          <a:p>
            <a:r>
              <a:rPr lang="en-US" dirty="0" smtClean="0"/>
              <a:t>Mine soil type series characteristics</a:t>
            </a:r>
          </a:p>
          <a:p>
            <a:pPr lvl="1"/>
            <a:r>
              <a:rPr lang="en-US" dirty="0" smtClean="0"/>
              <a:t>Drainage, permeability, </a:t>
            </a:r>
            <a:r>
              <a:rPr lang="en-US" dirty="0" smtClean="0"/>
              <a:t>etc.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err="1"/>
              <a:t>soilseries.sc.egov.usda.gov</a:t>
            </a:r>
            <a:r>
              <a:rPr lang="en-US" dirty="0"/>
              <a:t>/</a:t>
            </a:r>
            <a:r>
              <a:rPr lang="en-US" dirty="0" err="1"/>
              <a:t>OSD_Docs</a:t>
            </a:r>
            <a:r>
              <a:rPr lang="en-US" dirty="0"/>
              <a:t>/A/</a:t>
            </a:r>
            <a:r>
              <a:rPr lang="en-US" dirty="0" err="1"/>
              <a:t>ALBATON.html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65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a high-level look at the data</a:t>
            </a:r>
          </a:p>
          <a:p>
            <a:endParaRPr lang="en-US" dirty="0" smtClean="0"/>
          </a:p>
          <a:p>
            <a:r>
              <a:rPr lang="en-US" dirty="0" smtClean="0"/>
              <a:t>Analyze available inputs to determine relevance to yield</a:t>
            </a:r>
          </a:p>
          <a:p>
            <a:endParaRPr lang="en-US" dirty="0" smtClean="0"/>
          </a:p>
          <a:p>
            <a:r>
              <a:rPr lang="en-US" dirty="0" smtClean="0"/>
              <a:t>Train model to predict LAI given available inputs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 model to predict management zones in test set</a:t>
            </a:r>
          </a:p>
          <a:p>
            <a:endParaRPr lang="en-US" dirty="0"/>
          </a:p>
          <a:p>
            <a:r>
              <a:rPr lang="en-US" dirty="0" smtClean="0"/>
              <a:t>Compare predicted results to zones derived from observed LAI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01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/ Temporal Resolutions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6314951"/>
              </p:ext>
            </p:extLst>
          </p:nvPr>
        </p:nvGraphicFramePr>
        <p:xfrm>
          <a:off x="614438" y="1894157"/>
          <a:ext cx="8229600" cy="4769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05"/>
                <a:gridCol w="682015"/>
                <a:gridCol w="2128358"/>
                <a:gridCol w="1669761"/>
                <a:gridCol w="3207161"/>
              </a:tblGrid>
              <a:tr h="4963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Spatial</a:t>
                      </a:r>
                      <a:r>
                        <a:rPr lang="en-US" baseline="0" dirty="0" smtClean="0"/>
                        <a:t> Resolution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489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Latitude/longitude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(integer degrees)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Field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Landsat Pixel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(30m x 30m, ~1/4 acre)</a:t>
                      </a:r>
                    </a:p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028672">
                <a:tc rowSpan="3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Temporal Resolution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~Invariant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Soil type, slope, curvature, aspect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1152232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Annual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Day</a:t>
                      </a:r>
                      <a:r>
                        <a:rPr lang="en-US" baseline="0" dirty="0" smtClean="0"/>
                        <a:t> of peak WDRVI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Yield proxy (LAI via WDRVI)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018241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Daily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Weather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1826381" y="1693188"/>
            <a:ext cx="7017657" cy="1175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29810" y="3302000"/>
            <a:ext cx="0" cy="336210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847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this data from?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2" y="1600200"/>
            <a:ext cx="8147915" cy="4876800"/>
          </a:xfrm>
        </p:spPr>
      </p:pic>
    </p:spTree>
    <p:extLst>
      <p:ext uri="{BB962C8B-B14F-4D97-AF65-F5344CB8AC3E}">
        <p14:creationId xmlns:p14="http://schemas.microsoft.com/office/powerpoint/2010/main" val="289558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1° latitude / long. look like?</a:t>
            </a:r>
            <a:endParaRPr lang="en-US" dirty="0"/>
          </a:p>
        </p:txBody>
      </p:sp>
      <p:pic>
        <p:nvPicPr>
          <p:cNvPr id="4" name="Content Placeholder 3" descr="lat_lon_gri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0" b="203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0811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geographically similar fields</a:t>
            </a:r>
            <a:endParaRPr lang="en-US" dirty="0"/>
          </a:p>
        </p:txBody>
      </p:sp>
      <p:pic>
        <p:nvPicPr>
          <p:cNvPr id="4" name="Content Placeholder 3" descr="region_cluster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" b="6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880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factor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784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Input data is predominantly spatial</a:t>
            </a:r>
          </a:p>
          <a:p>
            <a:endParaRPr lang="en-US" dirty="0" smtClean="0"/>
          </a:p>
          <a:p>
            <a:r>
              <a:rPr lang="en-US" dirty="0" smtClean="0"/>
              <a:t>Desired output is spatial</a:t>
            </a:r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dirty="0" smtClean="0"/>
              <a:t>Weather data has very low spatial resolution and variance</a:t>
            </a:r>
          </a:p>
          <a:p>
            <a:pPr lvl="1"/>
            <a:r>
              <a:rPr lang="en-US" dirty="0" smtClean="0"/>
              <a:t>Only 51 distinct growing degree day values</a:t>
            </a:r>
          </a:p>
          <a:p>
            <a:pPr lvl="1"/>
            <a:r>
              <a:rPr lang="en-US" dirty="0" smtClean="0"/>
              <a:t>Not likely to correlate (spatially) with yield</a:t>
            </a:r>
          </a:p>
          <a:p>
            <a:pPr lvl="1"/>
            <a:r>
              <a:rPr lang="en-US" dirty="0" smtClean="0"/>
              <a:t>Might be significant in more geographically diverse dataset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251 unique soil types</a:t>
            </a:r>
          </a:p>
          <a:p>
            <a:pPr lvl="1"/>
            <a:r>
              <a:rPr lang="en-US" dirty="0" smtClean="0"/>
              <a:t>7 unique </a:t>
            </a:r>
            <a:r>
              <a:rPr lang="en-US" dirty="0"/>
              <a:t>“base” soil </a:t>
            </a:r>
            <a:r>
              <a:rPr lang="en-US" dirty="0" smtClean="0"/>
              <a:t>types (ignoring series)</a:t>
            </a:r>
          </a:p>
          <a:p>
            <a:pPr lvl="1"/>
            <a:r>
              <a:rPr lang="en-US" dirty="0" smtClean="0"/>
              <a:t>Drop soil types that do not map to the soil </a:t>
            </a:r>
            <a:r>
              <a:rPr lang="en-US" dirty="0"/>
              <a:t>texture triangle  </a:t>
            </a:r>
            <a:r>
              <a:rPr lang="en-US" dirty="0" smtClean="0"/>
              <a:t>(4242 </a:t>
            </a:r>
            <a:r>
              <a:rPr lang="en-US" dirty="0"/>
              <a:t>of </a:t>
            </a:r>
            <a:r>
              <a:rPr lang="en-US" dirty="0" smtClean="0"/>
              <a:t>96105 rows)</a:t>
            </a:r>
          </a:p>
          <a:p>
            <a:pPr lvl="1"/>
            <a:endParaRPr lang="en-US" dirty="0"/>
          </a:p>
          <a:p>
            <a:r>
              <a:rPr lang="en-US" dirty="0" smtClean="0"/>
              <a:t>No crop type indication available</a:t>
            </a:r>
          </a:p>
          <a:p>
            <a:pPr lvl="1"/>
            <a:r>
              <a:rPr lang="en-US" dirty="0" smtClean="0"/>
              <a:t>Could be a critical confounding factor as corn has significantly higher LAI than soybeans </a:t>
            </a:r>
            <a:r>
              <a:rPr lang="en-US" dirty="0"/>
              <a:t> (see </a:t>
            </a:r>
            <a:r>
              <a:rPr lang="en-US" dirty="0" err="1"/>
              <a:t>Viña</a:t>
            </a:r>
            <a:r>
              <a:rPr lang="en-US" dirty="0"/>
              <a:t> et al. table 1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Assigned a guess to each field’s crop type based on mean LAI</a:t>
            </a:r>
          </a:p>
          <a:p>
            <a:pPr lvl="2"/>
            <a:r>
              <a:rPr lang="en-US" dirty="0" smtClean="0"/>
              <a:t>Soybeans if mean LAI &lt; 3, else corn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084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2586</TotalTime>
  <Words>930</Words>
  <Application>Microsoft Macintosh PowerPoint</Application>
  <PresentationFormat>On-screen Show (4:3)</PresentationFormat>
  <Paragraphs>237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Farm Logs Hack-day project </vt:lpstr>
      <vt:lpstr>Problem Description</vt:lpstr>
      <vt:lpstr>Assumptions</vt:lpstr>
      <vt:lpstr>Approach</vt:lpstr>
      <vt:lpstr>Spatial / Temporal Resolutions</vt:lpstr>
      <vt:lpstr>Where is this data from?</vt:lpstr>
      <vt:lpstr>What does 1° latitude / long. look like?</vt:lpstr>
      <vt:lpstr>Cluster geographically similar fields</vt:lpstr>
      <vt:lpstr>Preliminary factor analysis</vt:lpstr>
      <vt:lpstr>Mixed categorical and scalar inputs</vt:lpstr>
      <vt:lpstr>Mixed categorical and scalar inputs</vt:lpstr>
      <vt:lpstr>Correlation Matrix (Pearson’s r)</vt:lpstr>
      <vt:lpstr>Train model to predict LAI</vt:lpstr>
      <vt:lpstr>Management zone algorithm</vt:lpstr>
      <vt:lpstr>Example Output – Field 125</vt:lpstr>
      <vt:lpstr>Example Output – Field 138</vt:lpstr>
      <vt:lpstr>Example Output – Field 73</vt:lpstr>
      <vt:lpstr>Example Output – Field 61</vt:lpstr>
      <vt:lpstr>Example Output – Field 114</vt:lpstr>
      <vt:lpstr>Example Output – Field 105</vt:lpstr>
      <vt:lpstr>Example Output – Field 64</vt:lpstr>
      <vt:lpstr>Example Output – Field 181</vt:lpstr>
      <vt:lpstr>Example Output – Field 171</vt:lpstr>
      <vt:lpstr>Example Output – Field 3</vt:lpstr>
      <vt:lpstr>Validation</vt:lpstr>
      <vt:lpstr>Expected Result - Chance</vt:lpstr>
      <vt:lpstr>Achieved Result</vt:lpstr>
      <vt:lpstr>Significance of Result</vt:lpstr>
      <vt:lpstr>Confidence</vt:lpstr>
      <vt:lpstr>Next Steps</vt:lpstr>
    </vt:vector>
  </TitlesOfParts>
  <Company>Thermo Fisher Scientific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 Logs Hack-day project </dc:title>
  <dc:creator>Bryan Johnson</dc:creator>
  <cp:lastModifiedBy>Bryan Johnson</cp:lastModifiedBy>
  <cp:revision>75</cp:revision>
  <dcterms:created xsi:type="dcterms:W3CDTF">2015-02-01T03:27:00Z</dcterms:created>
  <dcterms:modified xsi:type="dcterms:W3CDTF">2015-02-02T23:21:05Z</dcterms:modified>
</cp:coreProperties>
</file>